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777" r:id="rId2"/>
    <p:sldMasterId id="2147483802" r:id="rId3"/>
  </p:sldMasterIdLst>
  <p:notesMasterIdLst>
    <p:notesMasterId r:id="rId34"/>
  </p:notesMasterIdLst>
  <p:handoutMasterIdLst>
    <p:handoutMasterId r:id="rId35"/>
  </p:handoutMasterIdLst>
  <p:sldIdLst>
    <p:sldId id="256" r:id="rId4"/>
    <p:sldId id="289" r:id="rId5"/>
    <p:sldId id="274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83" r:id="rId22"/>
    <p:sldId id="275" r:id="rId23"/>
    <p:sldId id="272" r:id="rId24"/>
    <p:sldId id="276" r:id="rId25"/>
    <p:sldId id="277" r:id="rId26"/>
    <p:sldId id="286" r:id="rId27"/>
    <p:sldId id="278" r:id="rId28"/>
    <p:sldId id="290" r:id="rId29"/>
    <p:sldId id="280" r:id="rId30"/>
    <p:sldId id="281" r:id="rId31"/>
    <p:sldId id="284" r:id="rId32"/>
    <p:sldId id="285" r:id="rId33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361"/>
    <a:srgbClr val="F5CE4D"/>
    <a:srgbClr val="003264"/>
    <a:srgbClr val="FBCE20"/>
    <a:srgbClr val="003D7C"/>
    <a:srgbClr val="010000"/>
    <a:srgbClr val="619080"/>
    <a:srgbClr val="99CCCC"/>
    <a:srgbClr val="6699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2" autoAdjust="0"/>
    <p:restoredTop sz="94839" autoAdjust="0"/>
  </p:normalViewPr>
  <p:slideViewPr>
    <p:cSldViewPr snapToGrid="0">
      <p:cViewPr varScale="1">
        <p:scale>
          <a:sx n="103" d="100"/>
          <a:sy n="103" d="100"/>
        </p:scale>
        <p:origin x="192" y="9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64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E4E61F8C-8B83-46FD-924E-318F610A73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4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8013"/>
            <a:ext cx="560705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DB9721C8-080E-4AE7-89F7-9151732499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688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21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98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40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97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6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721C8-080E-4AE7-89F7-91517324994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2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5148130" y="-5144189"/>
            <a:ext cx="1899684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661592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509285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30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1629A603-B828-4B44-B08F-4948D068AD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3" y="183780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855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7287"/>
            <a:ext cx="110744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8555"/>
            <a:ext cx="110744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63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1358557"/>
            <a:ext cx="5442095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58557"/>
            <a:ext cx="54864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857" y="1351145"/>
            <a:ext cx="5500347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51145"/>
            <a:ext cx="5485716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2" y="3868933"/>
            <a:ext cx="5485716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3860" y="1301923"/>
            <a:ext cx="5434711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01923"/>
            <a:ext cx="5485716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3860" y="3937846"/>
            <a:ext cx="5434711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2" y="3937846"/>
            <a:ext cx="5485716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603861" y="1348711"/>
            <a:ext cx="11079457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662" y="4800601"/>
            <a:ext cx="8913452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14663" y="612775"/>
            <a:ext cx="8913452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4662" y="5367339"/>
            <a:ext cx="8913452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3D58AA-EB78-7A4A-AA34-C0122A6D8EF0}"/>
              </a:ext>
            </a:extLst>
          </p:cNvPr>
          <p:cNvSpPr/>
          <p:nvPr/>
        </p:nvSpPr>
        <p:spPr>
          <a:xfrm>
            <a:off x="-101204" y="-55563"/>
            <a:ext cx="12345591" cy="7122319"/>
          </a:xfrm>
          <a:prstGeom prst="rect">
            <a:avLst/>
          </a:prstGeom>
          <a:solidFill>
            <a:srgbClr val="18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highlight>
                <a:srgbClr val="003466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3999" y="1563290"/>
            <a:ext cx="9144000" cy="1835150"/>
          </a:xfrm>
        </p:spPr>
        <p:txBody>
          <a:bodyPr anchor="t" anchorCtr="0"/>
          <a:lstStyle>
            <a:lvl1pPr algn="ctr">
              <a:defRPr sz="4500" b="1">
                <a:solidFill>
                  <a:srgbClr val="F8B7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3999" y="3410347"/>
            <a:ext cx="9144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CAF0F-C2A0-6040-8FE1-E6BCB779B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EAE2518-40DD-564C-9620-AEF456CF0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3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84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3591122" y="-1742878"/>
            <a:ext cx="50137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509981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357674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5166360" y="-5171623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649668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77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5166360" y="-5171623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661592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509285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649668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15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1"/>
            <a:ext cx="9652000" cy="2819400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707969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5166361" y="-157924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5485179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89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5208755" y="-125245"/>
            <a:ext cx="1778432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2"/>
            <a:ext cx="9652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362155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6040632" y="-1067787"/>
            <a:ext cx="11468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B24F5D11-C35C-3B41-BEC0-B2B7C02EBC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036" y="5204732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3735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5166361" y="-157924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2"/>
            <a:ext cx="9652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362155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 rot="5400000">
            <a:off x="6040632" y="-1067787"/>
            <a:ext cx="114680" cy="12188061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5485179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1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00" y="6038330"/>
            <a:ext cx="7362336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887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94" y="6038330"/>
            <a:ext cx="7362949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92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" y="2"/>
            <a:ext cx="12192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00" y="6038330"/>
            <a:ext cx="7362336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744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427" y="147287"/>
            <a:ext cx="11086935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424" y="1358555"/>
            <a:ext cx="11086936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022016" y="6553200"/>
            <a:ext cx="2660344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95425" y="6553200"/>
            <a:ext cx="6570492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492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7287"/>
            <a:ext cx="110744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8555"/>
            <a:ext cx="110744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38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1358557"/>
            <a:ext cx="5442095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58557"/>
            <a:ext cx="54864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595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857" y="1351145"/>
            <a:ext cx="5500347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51145"/>
            <a:ext cx="5485716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2" y="3868933"/>
            <a:ext cx="5485716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293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3860" y="1301923"/>
            <a:ext cx="5434711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01923"/>
            <a:ext cx="5485716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3860" y="3937846"/>
            <a:ext cx="5434711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2" y="3937846"/>
            <a:ext cx="5485716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65435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603861" y="1348711"/>
            <a:ext cx="11079457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80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5745753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461865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309558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C7C4CDF3-AC9D-684C-94A1-6FCDF7B8F6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3" y="388719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3713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662" y="4800601"/>
            <a:ext cx="8913452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14663" y="612775"/>
            <a:ext cx="8913452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4662" y="5367339"/>
            <a:ext cx="8913452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515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3D58AA-EB78-7A4A-AA34-C0122A6D8EF0}"/>
              </a:ext>
            </a:extLst>
          </p:cNvPr>
          <p:cNvSpPr/>
          <p:nvPr/>
        </p:nvSpPr>
        <p:spPr>
          <a:xfrm>
            <a:off x="-101204" y="-55563"/>
            <a:ext cx="12345591" cy="7122319"/>
          </a:xfrm>
          <a:prstGeom prst="rect">
            <a:avLst/>
          </a:prstGeom>
          <a:solidFill>
            <a:srgbClr val="18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highlight>
                <a:srgbClr val="003466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3999" y="1563290"/>
            <a:ext cx="9144000" cy="1835150"/>
          </a:xfrm>
        </p:spPr>
        <p:txBody>
          <a:bodyPr anchor="t" anchorCtr="0"/>
          <a:lstStyle>
            <a:lvl1pPr algn="ctr">
              <a:defRPr sz="4500" b="1">
                <a:solidFill>
                  <a:srgbClr val="F8B7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3999" y="3410347"/>
            <a:ext cx="9144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CAF0F-C2A0-6040-8FE1-E6BCB779B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EAE2518-40DD-564C-9620-AEF456CF0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3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332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9531"/>
            <a:ext cx="9667461" cy="4675367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41B2A74-2816-7F4F-81D1-3A7F51696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9667461" cy="9790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02070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550408"/>
            <a:ext cx="10515600" cy="2852737"/>
          </a:xfrm>
        </p:spPr>
        <p:txBody>
          <a:bodyPr anchor="t" anchorCtr="0"/>
          <a:lstStyle>
            <a:lvl1pPr>
              <a:defRPr sz="4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430131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E1812C-53FF-8542-A0C1-D61518344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DF1BD08-DEC5-E045-8D33-E4DE18439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3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253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4C54FA4-D324-2644-97E1-46597FF6A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262941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262941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8DF8F-D3EB-304B-8F1F-AFAA1F5EC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1" y="646430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25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DBEA452-4C37-2A4C-A60D-04B29015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63527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579563"/>
            <a:ext cx="5157787" cy="82391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403476"/>
            <a:ext cx="5157787" cy="3818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579563"/>
            <a:ext cx="5183188" cy="82391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403476"/>
            <a:ext cx="5183188" cy="3818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7426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6151C51-513F-244F-8DFE-F822FB7D2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D8E345AA-D6A0-F84F-B7CE-51DC932BDDA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838200" y="1673225"/>
            <a:ext cx="10515600" cy="48196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346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9DECEAD-AC18-5343-A96F-F2AA0E274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548632-27BE-C548-9919-52696701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4727A-0604-6C48-9EF4-09B741C2C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45203F1-3836-6C47-823F-36242DE68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3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215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"/>
          <p:cNvSpPr>
            <a:spLocks noGrp="1"/>
          </p:cNvSpPr>
          <p:nvPr>
            <p:ph type="body" idx="1"/>
          </p:nvPr>
        </p:nvSpPr>
        <p:spPr>
          <a:xfrm>
            <a:off x="1465764" y="627866"/>
            <a:ext cx="4548529" cy="823912"/>
          </a:xfrm>
        </p:spPr>
        <p:txBody>
          <a:bodyPr anchor="t" anchorCtr="0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0"/>
          </p:nvPr>
        </p:nvSpPr>
        <p:spPr>
          <a:xfrm>
            <a:off x="6299725" y="635486"/>
            <a:ext cx="4546577" cy="823912"/>
          </a:xfrm>
        </p:spPr>
        <p:txBody>
          <a:bodyPr anchor="t" anchorCtr="0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1465764" y="1566486"/>
            <a:ext cx="4548529" cy="302139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6299725" y="1566486"/>
            <a:ext cx="4548529" cy="302139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13"/>
          </p:nvPr>
        </p:nvSpPr>
        <p:spPr>
          <a:xfrm>
            <a:off x="1465763" y="4702589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6" name="Picture Placeholder 33"/>
          <p:cNvSpPr>
            <a:spLocks noGrp="1"/>
          </p:cNvSpPr>
          <p:nvPr>
            <p:ph type="pic" sz="quarter" idx="14"/>
          </p:nvPr>
        </p:nvSpPr>
        <p:spPr>
          <a:xfrm>
            <a:off x="3806126" y="4702589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7" name="Picture Placeholder 33"/>
          <p:cNvSpPr>
            <a:spLocks noGrp="1"/>
          </p:cNvSpPr>
          <p:nvPr>
            <p:ph type="pic" sz="quarter" idx="15"/>
          </p:nvPr>
        </p:nvSpPr>
        <p:spPr>
          <a:xfrm>
            <a:off x="6297774" y="4702589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8" name="Picture Placeholder 33"/>
          <p:cNvSpPr>
            <a:spLocks noGrp="1"/>
          </p:cNvSpPr>
          <p:nvPr>
            <p:ph type="pic" sz="quarter" idx="16"/>
          </p:nvPr>
        </p:nvSpPr>
        <p:spPr>
          <a:xfrm>
            <a:off x="8638135" y="4702589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D61E93F-0B51-8A47-B1D4-0BE346EB8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97600" y="6464300"/>
            <a:ext cx="5994400" cy="393700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D4B85887-6933-9C41-9EF1-116BEB1F4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944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741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9673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9734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D7AB5277-A3E9-2A46-9BFD-861956ADE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94400" cy="393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3C02C7-1F70-F944-9841-D4C78F4F6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646430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18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5553938" y="219938"/>
            <a:ext cx="1088068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098" name="Picture 2" descr="NAU_Acronym_Horiz_1Line_rev-3514.png">
            <a:extLst>
              <a:ext uri="{FF2B5EF4-FFF2-40B4-BE49-F238E27FC236}">
                <a16:creationId xmlns:a16="http://schemas.microsoft.com/office/drawing/2014/main" id="{BBF33649-9580-B640-B874-C69CFE423F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72757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65760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1B7540-0581-5648-ACE8-9AAA3DC81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97600" y="6464300"/>
            <a:ext cx="5994400" cy="3937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873C09CF-1956-034E-8141-A58186FD2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851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1151820"/>
            <a:ext cx="12192000" cy="30008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7287"/>
            <a:ext cx="11074400" cy="990600"/>
          </a:xfrm>
        </p:spPr>
        <p:txBody>
          <a:bodyPr anchor="ctr"/>
          <a:lstStyle>
            <a:lvl1pPr>
              <a:defRPr sz="21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8555"/>
            <a:ext cx="110744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fld id="{C9876DCB-5F22-F640-835B-E9906AF98291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519C73-DD87-3643-BD21-9CE38DF86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0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49784" y="-2665024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4" descr="NAU_Acronym_horiz_1Line-281.png">
            <a:extLst>
              <a:ext uri="{FF2B5EF4-FFF2-40B4-BE49-F238E27FC236}">
                <a16:creationId xmlns:a16="http://schemas.microsoft.com/office/drawing/2014/main" id="{F2D5B70D-8588-774A-9655-D973EBF373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07" y="6141515"/>
            <a:ext cx="9496755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171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2" descr="NAU_Acronym_Horiz_1Line_rev-3514.png">
            <a:extLst>
              <a:ext uri="{FF2B5EF4-FFF2-40B4-BE49-F238E27FC236}">
                <a16:creationId xmlns:a16="http://schemas.microsoft.com/office/drawing/2014/main" id="{C42B1AFE-51D6-4146-8549-8CD89D6DF8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2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 descr="NAU_Acronym_horiz_1Line-281.png">
            <a:extLst>
              <a:ext uri="{FF2B5EF4-FFF2-40B4-BE49-F238E27FC236}">
                <a16:creationId xmlns:a16="http://schemas.microsoft.com/office/drawing/2014/main" id="{8F1209B8-1B41-274D-B453-9A45948BE5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07" y="6141515"/>
            <a:ext cx="9496755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916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5553938" y="219938"/>
            <a:ext cx="1088068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" y="2"/>
            <a:ext cx="12192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pic>
        <p:nvPicPr>
          <p:cNvPr id="7" name="Picture 2" descr="NAU_Acronym_Horiz_1Line_rev-3514.png">
            <a:extLst>
              <a:ext uri="{FF2B5EF4-FFF2-40B4-BE49-F238E27FC236}">
                <a16:creationId xmlns:a16="http://schemas.microsoft.com/office/drawing/2014/main" id="{0887B146-0FDD-AE40-8ED9-1F31056507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98" y="6142782"/>
            <a:ext cx="9426545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442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427" y="147287"/>
            <a:ext cx="11086935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424" y="1358555"/>
            <a:ext cx="11086936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022016" y="6553200"/>
            <a:ext cx="2660344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95425" y="6553200"/>
            <a:ext cx="6570492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5827329" y="497271"/>
            <a:ext cx="533400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5529030" y="-5525089"/>
            <a:ext cx="1137884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47284"/>
            <a:ext cx="11074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68403"/>
            <a:ext cx="110744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797629" y="6553200"/>
            <a:ext cx="388473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3173" y="6553200"/>
            <a:ext cx="386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73929" y="655320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rgbClr val="003264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432079" y="1137884"/>
            <a:ext cx="10353524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11440850" y="723637"/>
            <a:ext cx="77788" cy="2116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768" r:id="rId2"/>
    <p:sldLayoutId id="2147483796" r:id="rId3"/>
    <p:sldLayoutId id="2147483745" r:id="rId4"/>
    <p:sldLayoutId id="2147483774" r:id="rId5"/>
    <p:sldLayoutId id="2147483771" r:id="rId6"/>
    <p:sldLayoutId id="2147483798" r:id="rId7"/>
    <p:sldLayoutId id="2147483770" r:id="rId8"/>
    <p:sldLayoutId id="2147483740" r:id="rId9"/>
    <p:sldLayoutId id="2147483763" r:id="rId10"/>
    <p:sldLayoutId id="2147483742" r:id="rId11"/>
    <p:sldLayoutId id="2147483752" r:id="rId12"/>
    <p:sldLayoutId id="2147483750" r:id="rId13"/>
    <p:sldLayoutId id="2147483751" r:id="rId14"/>
    <p:sldLayoutId id="2147483747" r:id="rId15"/>
    <p:sldLayoutId id="2147483801" r:id="rId1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bg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5827329" y="497271"/>
            <a:ext cx="5334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5529030" y="-5525089"/>
            <a:ext cx="1137884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47284"/>
            <a:ext cx="11074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68403"/>
            <a:ext cx="110744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797629" y="6553200"/>
            <a:ext cx="388473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3173" y="6553200"/>
            <a:ext cx="386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73929" y="655320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432079" y="1137884"/>
            <a:ext cx="10353524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11440850" y="723637"/>
            <a:ext cx="77788" cy="2116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5573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9" r:id="rId2"/>
    <p:sldLayoutId id="2147483782" r:id="rId3"/>
    <p:sldLayoutId id="2147483797" r:id="rId4"/>
    <p:sldLayoutId id="2147483784" r:id="rId5"/>
    <p:sldLayoutId id="2147483785" r:id="rId6"/>
    <p:sldLayoutId id="2147483799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tx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79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89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1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F8B700"/>
          </a:solidFill>
          <a:latin typeface="Arial MT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rgbClr val="0034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Igor.Steinmacher@nau.edu" TargetMode="Externa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7.tiff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5C5A2E-10E3-FB48-BC45-17538C83D4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CS499 - Open Source software development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568C6B4-84BF-864B-9491-0EB7613D93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#02: Basics about open source software</a:t>
            </a:r>
          </a:p>
          <a:p>
            <a:r>
              <a:rPr lang="en-US" b="1" dirty="0"/>
              <a:t>Dr. Igor Steinmacher</a:t>
            </a:r>
          </a:p>
          <a:p>
            <a:r>
              <a:rPr lang="en-US" dirty="0"/>
              <a:t>e-mail: </a:t>
            </a:r>
            <a:r>
              <a:rPr lang="en-US" dirty="0">
                <a:hlinkClick r:id="rId2"/>
              </a:rPr>
              <a:t>Igor.Steinmacher@nau.edu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igorsteinmacher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29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Questions, Board, Blackboard, Font, Who, What, How, Why">
            <a:extLst>
              <a:ext uri="{FF2B5EF4-FFF2-40B4-BE49-F238E27FC236}">
                <a16:creationId xmlns:a16="http://schemas.microsoft.com/office/drawing/2014/main" id="{BE375B0E-E111-D64E-92DA-3E9398E91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1" b="7364"/>
          <a:stretch/>
        </p:blipFill>
        <p:spPr bwMode="auto">
          <a:xfrm>
            <a:off x="0" y="25728"/>
            <a:ext cx="12192000" cy="680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B634F-0A41-E245-87AA-5C744429A3B9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916204">
            <a:off x="-369032" y="4892444"/>
            <a:ext cx="5964195" cy="853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Do you use Open Source?</a:t>
            </a:r>
          </a:p>
          <a:p>
            <a:endParaRPr lang="en-US" sz="3600" dirty="0"/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6356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D73AE-20AE-7B48-874B-E0FD4820B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i="1" dirty="0"/>
              <a:t>vs.</a:t>
            </a:r>
            <a:r>
              <a:rPr lang="en-US" dirty="0"/>
              <a:t> hardware: what’s the difference?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Engineering </a:t>
            </a:r>
            <a:r>
              <a:rPr lang="en-US" i="1" dirty="0"/>
              <a:t>vs.</a:t>
            </a:r>
            <a:r>
              <a:rPr lang="en-US" dirty="0"/>
              <a:t> Software Engineering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Tool </a:t>
            </a:r>
            <a:r>
              <a:rPr lang="en-US" i="1" dirty="0"/>
              <a:t>vs. </a:t>
            </a:r>
            <a:r>
              <a:rPr lang="en-US" dirty="0"/>
              <a:t>Knowledge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Product </a:t>
            </a:r>
            <a:r>
              <a:rPr lang="en-US" i="1" dirty="0"/>
              <a:t>vs. </a:t>
            </a:r>
            <a:r>
              <a:rPr lang="en-US" dirty="0"/>
              <a:t>Service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CD9E9-CE75-C248-8C8C-97537D7C4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Questions</a:t>
            </a:r>
          </a:p>
        </p:txBody>
      </p:sp>
      <p:pic>
        <p:nvPicPr>
          <p:cNvPr id="5" name="Picture 2" descr="Question Mark, Question, Response, Search Engine">
            <a:extLst>
              <a:ext uri="{FF2B5EF4-FFF2-40B4-BE49-F238E27FC236}">
                <a16:creationId xmlns:a16="http://schemas.microsoft.com/office/drawing/2014/main" id="{55F2572E-EBB3-6ED4-FE73-436850828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7" t="4981" r="32564" b="5641"/>
          <a:stretch/>
        </p:blipFill>
        <p:spPr bwMode="auto">
          <a:xfrm>
            <a:off x="8493150" y="1571521"/>
            <a:ext cx="2174851" cy="512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748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8E317-DC94-4041-AEEB-FDE4DA3A7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is about…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Freedom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License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Code as a way to share knowledge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Community!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06AF17-DDFE-534F-B1E8-AC747FEE5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</a:t>
            </a:r>
          </a:p>
        </p:txBody>
      </p:sp>
      <p:pic>
        <p:nvPicPr>
          <p:cNvPr id="9218" name="Picture 2" descr="Hand, United, Together, People, Unity, Team, Teamwork">
            <a:extLst>
              <a:ext uri="{FF2B5EF4-FFF2-40B4-BE49-F238E27FC236}">
                <a16:creationId xmlns:a16="http://schemas.microsoft.com/office/drawing/2014/main" id="{0533F72E-9862-4B49-BBD3-E1209C881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940" y="1985563"/>
            <a:ext cx="4996060" cy="374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00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Once Upon A Time, Writer, Author, Story, Short Story">
            <a:extLst>
              <a:ext uri="{FF2B5EF4-FFF2-40B4-BE49-F238E27FC236}">
                <a16:creationId xmlns:a16="http://schemas.microsoft.com/office/drawing/2014/main" id="{BDA6D553-F393-FE4B-82B2-242AB586E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76314"/>
            <a:ext cx="91440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D18AB3-FA29-1044-B7CB-F149601FF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6500" y="-218842"/>
            <a:ext cx="7239000" cy="2048540"/>
          </a:xfrm>
        </p:spPr>
        <p:txBody>
          <a:bodyPr/>
          <a:lstStyle/>
          <a:p>
            <a:r>
              <a:rPr lang="en-US" dirty="0"/>
              <a:t>A little bit of history</a:t>
            </a:r>
          </a:p>
        </p:txBody>
      </p:sp>
    </p:spTree>
    <p:extLst>
      <p:ext uri="{BB962C8B-B14F-4D97-AF65-F5344CB8AC3E}">
        <p14:creationId xmlns:p14="http://schemas.microsoft.com/office/powerpoint/2010/main" val="4213602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D917E-6D37-9049-9588-A928EA4C0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settings: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software is usually part of a bigger solution (consulting, hardware, maintenance, etc.)</a:t>
            </a:r>
          </a:p>
          <a:p>
            <a:pPr lvl="1"/>
            <a:r>
              <a:rPr lang="en-US" dirty="0"/>
              <a:t>not a solution </a:t>
            </a:r>
            <a:r>
              <a:rPr lang="en-US" i="1" dirty="0"/>
              <a:t>per se</a:t>
            </a:r>
          </a:p>
          <a:p>
            <a:endParaRPr lang="en-US" dirty="0"/>
          </a:p>
          <a:p>
            <a:r>
              <a:rPr lang="en-US" dirty="0"/>
              <a:t>Academic settings:</a:t>
            </a:r>
          </a:p>
          <a:p>
            <a:pPr lvl="1"/>
            <a:r>
              <a:rPr lang="en-US" dirty="0"/>
              <a:t>Software is informally shared as a way to share knowledge</a:t>
            </a:r>
          </a:p>
          <a:p>
            <a:pPr lvl="1"/>
            <a:endParaRPr lang="en-US" dirty="0"/>
          </a:p>
          <a:p>
            <a:r>
              <a:rPr lang="en-US" dirty="0"/>
              <a:t>Hobbyists</a:t>
            </a:r>
          </a:p>
          <a:p>
            <a:pPr lvl="1"/>
            <a:r>
              <a:rPr lang="en-US" dirty="0"/>
              <a:t>Hacking for fun</a:t>
            </a:r>
          </a:p>
          <a:p>
            <a:pPr lvl="1"/>
            <a:r>
              <a:rPr lang="en-US" dirty="0"/>
              <a:t>Garage programmers community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723CE-3C80-9E47-A225-E71F53A2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Pre-historic… </a:t>
            </a:r>
          </a:p>
        </p:txBody>
      </p:sp>
    </p:spTree>
    <p:extLst>
      <p:ext uri="{BB962C8B-B14F-4D97-AF65-F5344CB8AC3E}">
        <p14:creationId xmlns:p14="http://schemas.microsoft.com/office/powerpoint/2010/main" val="381271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A4729-CCF7-7644-BAB3-F9C935C50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1976 – Bill Gates’ “Open Letter to Hobbyists”</a:t>
            </a:r>
          </a:p>
          <a:p>
            <a:pPr lvl="1"/>
            <a:r>
              <a:rPr lang="en-US" dirty="0"/>
              <a:t>Copyright infringement + commercial power </a:t>
            </a:r>
            <a:endParaRPr lang="en-US" b="0" i="1" dirty="0"/>
          </a:p>
          <a:p>
            <a:pPr lvl="1"/>
            <a:r>
              <a:rPr lang="en-US" b="0" i="1" dirty="0"/>
              <a:t>“Will quality software be written for the hobby market?”</a:t>
            </a:r>
          </a:p>
          <a:p>
            <a:pPr lvl="1"/>
            <a:r>
              <a:rPr lang="en-US" b="0" i="1" dirty="0"/>
              <a:t>“One thing you do do is prevent good software from being written.”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1980 – Stallman problem with Xerox printer</a:t>
            </a:r>
          </a:p>
          <a:p>
            <a:pPr lvl="1"/>
            <a:r>
              <a:rPr lang="en-US" dirty="0"/>
              <a:t>Stallman refused access to the source code for the printer driver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1981 – IBM signs a deal with “Micro-Soft”</a:t>
            </a:r>
          </a:p>
          <a:p>
            <a:pPr lvl="1"/>
            <a:r>
              <a:rPr lang="en-US" dirty="0"/>
              <a:t>MS-DOS embedded in each and every IBM machine</a:t>
            </a:r>
          </a:p>
          <a:p>
            <a:pPr lvl="1"/>
            <a:endParaRPr lang="en-US" dirty="0"/>
          </a:p>
          <a:p>
            <a:r>
              <a:rPr lang="en-US" dirty="0"/>
              <a:t>1984 – Stallman launches GNU project</a:t>
            </a:r>
          </a:p>
          <a:p>
            <a:pPr lvl="1"/>
            <a:r>
              <a:rPr lang="en-US" dirty="0"/>
              <a:t>1985 – Free Software Foundation (FSF) was formed to house funding for the GNU Project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9F815-C052-B147-8AD6-324A5C56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History… </a:t>
            </a:r>
          </a:p>
        </p:txBody>
      </p:sp>
    </p:spTree>
    <p:extLst>
      <p:ext uri="{BB962C8B-B14F-4D97-AF65-F5344CB8AC3E}">
        <p14:creationId xmlns:p14="http://schemas.microsoft.com/office/powerpoint/2010/main" val="2060355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A4729-CCF7-7644-BAB3-F9C935C50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1991 – Linus Torvalds creates (or kicks off) Linux</a:t>
            </a:r>
          </a:p>
          <a:p>
            <a:pPr lvl="1"/>
            <a:r>
              <a:rPr lang="en-US" dirty="0"/>
              <a:t>Personal/informal project</a:t>
            </a:r>
          </a:p>
          <a:p>
            <a:pPr lvl="1"/>
            <a:r>
              <a:rPr lang="en-US" dirty="0"/>
              <a:t>Message to a newsgroup at Usenet</a:t>
            </a:r>
          </a:p>
          <a:p>
            <a:pPr lvl="1"/>
            <a:r>
              <a:rPr lang="en-US" dirty="0"/>
              <a:t>V 1.0.0 released in 1994 with 170+ </a:t>
            </a:r>
            <a:r>
              <a:rPr lang="en-US" dirty="0" err="1"/>
              <a:t>KLoC</a:t>
            </a:r>
            <a:endParaRPr lang="en-US" dirty="0"/>
          </a:p>
          <a:p>
            <a:endParaRPr lang="en-US" dirty="0"/>
          </a:p>
          <a:p>
            <a:r>
              <a:rPr lang="en-US" dirty="0"/>
              <a:t>1995 – Internet Boom</a:t>
            </a:r>
          </a:p>
          <a:p>
            <a:pPr lvl="1"/>
            <a:r>
              <a:rPr lang="en-US" dirty="0"/>
              <a:t>Linux is distributed in large-scale</a:t>
            </a:r>
          </a:p>
          <a:p>
            <a:endParaRPr lang="en-US" dirty="0"/>
          </a:p>
          <a:p>
            <a:r>
              <a:rPr lang="en-US" dirty="0"/>
              <a:t>1997 – Eric Raymond writes “</a:t>
            </a:r>
            <a:r>
              <a:rPr lang="en-US" i="1" dirty="0"/>
              <a:t>The Cathedral and the Bazaar”</a:t>
            </a:r>
          </a:p>
          <a:p>
            <a:pPr lvl="1"/>
            <a:r>
              <a:rPr lang="en-US" dirty="0"/>
              <a:t>Advantages of Open Source</a:t>
            </a:r>
          </a:p>
          <a:p>
            <a:pPr lvl="1"/>
            <a:r>
              <a:rPr lang="en-US" dirty="0"/>
              <a:t>Development in a decentralized way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9F815-C052-B147-8AD6-324A5C56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History… </a:t>
            </a:r>
          </a:p>
        </p:txBody>
      </p:sp>
    </p:spTree>
    <p:extLst>
      <p:ext uri="{BB962C8B-B14F-4D97-AF65-F5344CB8AC3E}">
        <p14:creationId xmlns:p14="http://schemas.microsoft.com/office/powerpoint/2010/main" val="2037305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262FA-AD26-754F-8CDD-3EC8A731E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1998 – Netscape open-sourced</a:t>
            </a:r>
          </a:p>
          <a:p>
            <a:pPr lvl="1"/>
            <a:r>
              <a:rPr lang="en-US" dirty="0"/>
              <a:t>Fight with MS Explorer?</a:t>
            </a:r>
          </a:p>
          <a:p>
            <a:pPr lvl="1"/>
            <a:endParaRPr lang="en-US" dirty="0"/>
          </a:p>
          <a:p>
            <a:r>
              <a:rPr lang="en-US" dirty="0"/>
              <a:t>1998 – Eric Raymond, Linus Torvalds and others launch the Open Source Initiative (OSI)</a:t>
            </a:r>
          </a:p>
          <a:p>
            <a:pPr lvl="1"/>
            <a:r>
              <a:rPr lang="en-US" dirty="0"/>
              <a:t>Technical reasons to Open-source</a:t>
            </a:r>
          </a:p>
          <a:p>
            <a:pPr lvl="1"/>
            <a:r>
              <a:rPr lang="en-US" dirty="0"/>
              <a:t>Use of “Open Source” instead of “Free software”</a:t>
            </a:r>
          </a:p>
          <a:p>
            <a:endParaRPr lang="en-US" dirty="0"/>
          </a:p>
          <a:p>
            <a:r>
              <a:rPr lang="en-US" dirty="0"/>
              <a:t>1999 – </a:t>
            </a:r>
            <a:r>
              <a:rPr lang="en-US" dirty="0" err="1"/>
              <a:t>Sourceforge</a:t>
            </a:r>
            <a:r>
              <a:rPr lang="en-US" dirty="0"/>
              <a:t> is launched</a:t>
            </a:r>
          </a:p>
          <a:p>
            <a:endParaRPr lang="en-US" dirty="0"/>
          </a:p>
          <a:p>
            <a:r>
              <a:rPr lang="en-US" dirty="0"/>
              <a:t>2000 – OpenOffice is launched</a:t>
            </a:r>
          </a:p>
          <a:p>
            <a:endParaRPr lang="en-US" dirty="0"/>
          </a:p>
          <a:p>
            <a:r>
              <a:rPr lang="en-US" dirty="0"/>
              <a:t>2001 – IBM invests $1 billion on Linux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74F08-791F-8644-AF7A-A76168C9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History… </a:t>
            </a:r>
          </a:p>
        </p:txBody>
      </p:sp>
    </p:spTree>
    <p:extLst>
      <p:ext uri="{BB962C8B-B14F-4D97-AF65-F5344CB8AC3E}">
        <p14:creationId xmlns:p14="http://schemas.microsoft.com/office/powerpoint/2010/main" val="1093556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C0365-8BE5-874D-91A8-54FF923ED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2003 – SCO sues IBM</a:t>
            </a:r>
          </a:p>
          <a:p>
            <a:endParaRPr lang="en-US" dirty="0"/>
          </a:p>
          <a:p>
            <a:r>
              <a:rPr lang="en-US" dirty="0"/>
              <a:t>2005 – Sun launches Solaris 10 as Open Source</a:t>
            </a:r>
          </a:p>
          <a:p>
            <a:endParaRPr lang="en-US" dirty="0"/>
          </a:p>
          <a:p>
            <a:r>
              <a:rPr lang="en-US" dirty="0"/>
              <a:t>2007 – Sun launches JDK under GPL</a:t>
            </a:r>
          </a:p>
          <a:p>
            <a:endParaRPr lang="en-US" dirty="0"/>
          </a:p>
          <a:p>
            <a:r>
              <a:rPr lang="en-US" dirty="0"/>
              <a:t>GitHub launches in 2008</a:t>
            </a:r>
          </a:p>
          <a:p>
            <a:pPr lvl="1"/>
            <a:r>
              <a:rPr lang="en-US" dirty="0"/>
              <a:t>GitHub BOOM ~2010–2011 (2 million repos in 2011)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… MANY COMPANIES JOINING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E8A4D6-DFB8-0845-8B7E-5E2FB0F25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History… </a:t>
            </a:r>
          </a:p>
        </p:txBody>
      </p:sp>
    </p:spTree>
    <p:extLst>
      <p:ext uri="{BB962C8B-B14F-4D97-AF65-F5344CB8AC3E}">
        <p14:creationId xmlns:p14="http://schemas.microsoft.com/office/powerpoint/2010/main" val="728578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910D2-D0F1-F74E-961D-80E53A3E4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2003 – SCO sues IBM</a:t>
            </a:r>
          </a:p>
          <a:p>
            <a:endParaRPr lang="en-US" dirty="0"/>
          </a:p>
          <a:p>
            <a:r>
              <a:rPr lang="en-US" dirty="0"/>
              <a:t>2005 – Sun launches Solaris 10 as Open Source</a:t>
            </a:r>
          </a:p>
          <a:p>
            <a:endParaRPr lang="en-US" dirty="0"/>
          </a:p>
          <a:p>
            <a:r>
              <a:rPr lang="en-US" dirty="0"/>
              <a:t>2007 – Sun launches JDK under GPL</a:t>
            </a:r>
          </a:p>
          <a:p>
            <a:endParaRPr lang="en-US" dirty="0"/>
          </a:p>
          <a:p>
            <a:r>
              <a:rPr lang="en-US" dirty="0"/>
              <a:t>GitHub launches in 2008</a:t>
            </a:r>
          </a:p>
          <a:p>
            <a:pPr lvl="1"/>
            <a:r>
              <a:rPr lang="en-US" dirty="0"/>
              <a:t>GitHub BOOM ~2010–2011 (2 million repos in 2011)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… MANY COMPANIES JOINING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C15FC-9380-AA45-B456-7CCD5FB2F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History… </a:t>
            </a:r>
          </a:p>
        </p:txBody>
      </p:sp>
      <p:pic>
        <p:nvPicPr>
          <p:cNvPr id="4" name="Picture 4" descr="https://cdn.vox-cdn.com/thumbor/ggE5kMwTYpYztVeETsXd5Ho0mAU=/0x0:1080x1080/1200x0/filters:focal(0x0:1080x1080)/cdn.vox-cdn.com/uploads/chorus_asset/file/11481959/Wi4GyQMLZZIxULE7QUEU4EhMmbglIQasufazhQdbVP0.jpg">
            <a:extLst>
              <a:ext uri="{FF2B5EF4-FFF2-40B4-BE49-F238E27FC236}">
                <a16:creationId xmlns:a16="http://schemas.microsoft.com/office/drawing/2014/main" id="{8C19B9A0-D7D9-B74C-8D2B-A237F8A1D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77"/>
          <a:stretch/>
        </p:blipFill>
        <p:spPr bwMode="auto">
          <a:xfrm>
            <a:off x="8100815" y="3667974"/>
            <a:ext cx="3369908" cy="271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00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10991E72-75C5-5040-89B7-3A443C62A8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5706" y="2193131"/>
            <a:ext cx="66040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3978435-9E3A-2355-35C1-D5943995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89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18AB3-FA29-1044-B7CB-F149601FF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872" y="2443972"/>
            <a:ext cx="7239000" cy="2048540"/>
          </a:xfrm>
        </p:spPr>
        <p:txBody>
          <a:bodyPr/>
          <a:lstStyle/>
          <a:p>
            <a:r>
              <a:rPr lang="en-US" sz="3600" dirty="0"/>
              <a:t>Why???</a:t>
            </a:r>
          </a:p>
        </p:txBody>
      </p:sp>
    </p:spTree>
    <p:extLst>
      <p:ext uri="{BB962C8B-B14F-4D97-AF65-F5344CB8AC3E}">
        <p14:creationId xmlns:p14="http://schemas.microsoft.com/office/powerpoint/2010/main" val="3187610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204B5-18C2-CB4A-8324-DF3DDBE4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Incentive to collaboration </a:t>
            </a:r>
            <a:r>
              <a:rPr lang="en-US" dirty="0">
                <a:sym typeface="Wingdings" pitchFamily="2" charset="2"/>
              </a:rPr>
              <a:t> human relationship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Technical education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“Low-cost” access to “high-end” technology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Decentralizes the “power” of the software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/>
              <a:t>Government </a:t>
            </a:r>
            <a:r>
              <a:rPr lang="en-US" dirty="0">
                <a:sym typeface="Wingdings" pitchFamily="2" charset="2"/>
              </a:rPr>
              <a:t> knowledge and transparency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7794C-41EF-7744-9C23-3BF05524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Open Source?</a:t>
            </a:r>
          </a:p>
        </p:txBody>
      </p:sp>
    </p:spTree>
    <p:extLst>
      <p:ext uri="{BB962C8B-B14F-4D97-AF65-F5344CB8AC3E}">
        <p14:creationId xmlns:p14="http://schemas.microsoft.com/office/powerpoint/2010/main" val="2100599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B7DE3-8A09-7843-BAAA-0504FC53C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Less duplicated code (and cost)</a:t>
            </a:r>
          </a:p>
          <a:p>
            <a:endParaRPr lang="en-US" dirty="0"/>
          </a:p>
          <a:p>
            <a:r>
              <a:rPr lang="en-US" dirty="0"/>
              <a:t>Less bugs 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More quality</a:t>
            </a:r>
          </a:p>
          <a:p>
            <a:pPr lvl="1"/>
            <a:r>
              <a:rPr lang="en-US" i="1" dirty="0"/>
              <a:t>“Given enough eye-balls all bugs are shallow”</a:t>
            </a:r>
          </a:p>
          <a:p>
            <a:endParaRPr lang="en-US" dirty="0"/>
          </a:p>
          <a:p>
            <a:r>
              <a:rPr lang="en-US" dirty="0"/>
              <a:t>Customization and improvements</a:t>
            </a:r>
          </a:p>
          <a:p>
            <a:endParaRPr lang="en-US" dirty="0"/>
          </a:p>
          <a:p>
            <a:r>
              <a:rPr lang="en-US" dirty="0"/>
              <a:t>Competition for support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81F1A-2E65-1940-81E4-E83B78272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Open Source?</a:t>
            </a:r>
          </a:p>
        </p:txBody>
      </p:sp>
    </p:spTree>
    <p:extLst>
      <p:ext uri="{BB962C8B-B14F-4D97-AF65-F5344CB8AC3E}">
        <p14:creationId xmlns:p14="http://schemas.microsoft.com/office/powerpoint/2010/main" val="3819029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05A08-BD9B-FF44-9D5F-9C77EF8BC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Quality assessment of the solutions</a:t>
            </a:r>
          </a:p>
          <a:p>
            <a:endParaRPr lang="en-US" dirty="0"/>
          </a:p>
          <a:p>
            <a:r>
              <a:rPr lang="en-US" dirty="0"/>
              <a:t>Sustainability</a:t>
            </a:r>
          </a:p>
          <a:p>
            <a:endParaRPr lang="en-US" dirty="0"/>
          </a:p>
          <a:p>
            <a:r>
              <a:rPr lang="en-US" dirty="0"/>
              <a:t>“Intellectual property”, trademarks, and patents</a:t>
            </a:r>
          </a:p>
          <a:p>
            <a:endParaRPr lang="en-US" dirty="0"/>
          </a:p>
          <a:p>
            <a:r>
              <a:rPr lang="en-US" dirty="0"/>
              <a:t>Reputation (FUD)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6B268-F0C5-D648-875F-52CCAD119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“Problems”</a:t>
            </a:r>
          </a:p>
        </p:txBody>
      </p:sp>
    </p:spTree>
    <p:extLst>
      <p:ext uri="{BB962C8B-B14F-4D97-AF65-F5344CB8AC3E}">
        <p14:creationId xmlns:p14="http://schemas.microsoft.com/office/powerpoint/2010/main" val="3069839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18AB3-FA29-1044-B7CB-F149601FF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872" y="2443972"/>
            <a:ext cx="7239000" cy="2048540"/>
          </a:xfrm>
        </p:spPr>
        <p:txBody>
          <a:bodyPr/>
          <a:lstStyle/>
          <a:p>
            <a:r>
              <a:rPr lang="en-US" dirty="0"/>
              <a:t>Final facts</a:t>
            </a:r>
          </a:p>
        </p:txBody>
      </p:sp>
    </p:spTree>
    <p:extLst>
      <p:ext uri="{BB962C8B-B14F-4D97-AF65-F5344CB8AC3E}">
        <p14:creationId xmlns:p14="http://schemas.microsoft.com/office/powerpoint/2010/main" val="2763291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DA226E-AA54-6BA0-0C51-7193074A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C7E7B-5B76-B642-9AF8-A2848E71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And… Open source leads the way</a:t>
            </a:r>
          </a:p>
        </p:txBody>
      </p:sp>
      <p:pic>
        <p:nvPicPr>
          <p:cNvPr id="14338" name="Picture 2" descr="https://cdn-images-1.medium.com/max/2000/1*ywkHH3kMMVdGhXe6LDq7IA.png">
            <a:extLst>
              <a:ext uri="{FF2B5EF4-FFF2-40B4-BE49-F238E27FC236}">
                <a16:creationId xmlns:a16="http://schemas.microsoft.com/office/drawing/2014/main" id="{7A505899-AE23-4746-82AC-B6EB61D8A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64" y="1436349"/>
            <a:ext cx="9300297" cy="522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024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FFB687-D18E-B120-AB8C-5843F6771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4" b="61640"/>
          <a:stretch/>
        </p:blipFill>
        <p:spPr>
          <a:xfrm>
            <a:off x="838200" y="2409566"/>
            <a:ext cx="4973767" cy="354639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E7FBB4-0048-98AE-39BE-EBBBEF098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companies joining OSS?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FB7D525-2958-2053-88D7-304C2AD990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41" b="1512"/>
          <a:stretch/>
        </p:blipFill>
        <p:spPr>
          <a:xfrm>
            <a:off x="6450405" y="1503981"/>
            <a:ext cx="4695390" cy="52446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FF0D94-2ABC-E480-4387-41EA0E498E0C}"/>
              </a:ext>
            </a:extLst>
          </p:cNvPr>
          <p:cNvSpPr txBox="1"/>
          <p:nvPr/>
        </p:nvSpPr>
        <p:spPr>
          <a:xfrm>
            <a:off x="838200" y="6175952"/>
            <a:ext cx="5436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GUIZANI, M. et al. Rules of Engagement: Why and How Companies Participate in OSS. ICSE 2023</a:t>
            </a:r>
          </a:p>
        </p:txBody>
      </p:sp>
    </p:spTree>
    <p:extLst>
      <p:ext uri="{BB962C8B-B14F-4D97-AF65-F5344CB8AC3E}">
        <p14:creationId xmlns:p14="http://schemas.microsoft.com/office/powerpoint/2010/main" val="3260233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E14AD-62C9-36E6-3D68-41955598B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C8616-76C3-73DD-F9FF-BE06A0377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3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43" t="12775" r="6461" b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TextBox 4"/>
          <p:cNvSpPr txBox="1">
            <a:spLocks noChangeArrowheads="1"/>
          </p:cNvSpPr>
          <p:nvPr/>
        </p:nvSpPr>
        <p:spPr bwMode="auto">
          <a:xfrm>
            <a:off x="6272687" y="-264"/>
            <a:ext cx="5919313" cy="55399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000" b="1" dirty="0">
                <a:solidFill>
                  <a:schemeClr val="bg1"/>
                </a:solidFill>
              </a:rPr>
              <a:t>Why are companies Open-sourcing?</a:t>
            </a:r>
          </a:p>
        </p:txBody>
      </p:sp>
    </p:spTree>
    <p:extLst>
      <p:ext uri="{BB962C8B-B14F-4D97-AF65-F5344CB8AC3E}">
        <p14:creationId xmlns:p14="http://schemas.microsoft.com/office/powerpoint/2010/main" val="3146794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1681656" y="2123090"/>
            <a:ext cx="504299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i="1" dirty="0"/>
              <a:t>“The World Wide Web became a tool for bringing together the small contributions of millions of people and making them matter”</a:t>
            </a:r>
          </a:p>
        </p:txBody>
      </p:sp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2152650" y="4017169"/>
            <a:ext cx="28502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ea typeface="Calibri" charset="0"/>
                <a:cs typeface="Calibri" charset="0"/>
              </a:rPr>
              <a:t>Collaboration in large-scale</a:t>
            </a:r>
            <a:endParaRPr lang="en-US" altLang="en-US" sz="1800" dirty="0">
              <a:ea typeface="Calibri" charset="0"/>
              <a:cs typeface="Calibri" charset="0"/>
            </a:endParaRPr>
          </a:p>
        </p:txBody>
      </p:sp>
      <p:pic>
        <p:nvPicPr>
          <p:cNvPr id="21509" name="Picture 4" descr="https://upload.wikimedia.org/wikipedia/en/archive/b/bc/20110114231526!Wik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174" y="4458968"/>
            <a:ext cx="1061630" cy="122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6" descr="https://upload.wikimedia.org/wikipedia/commons/thumb/0/06/YouTube_logo_2013.svg/200px-YouTube_logo_2013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5980" y="4710921"/>
            <a:ext cx="1328738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6" descr="http://farm3.static.flickr.com/2201/2180947637_d5084bacb8.jpg?v=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5588" y="4458967"/>
            <a:ext cx="1489063" cy="1285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8477" y="1436570"/>
            <a:ext cx="3943350" cy="52212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402D8-C6DF-FAE5-C297-CA2C123F1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200AAC-291A-D44B-AA8D-4F4F0BC8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the Crowd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/>
            </a:pPr>
            <a:fld id="{24085982-5F6F-364F-B84B-89F9CE92B509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90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C28FCF-D211-E18D-2219-9D3A38A55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2BE8812-54AB-07E3-DEF3-2B1CE299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61C07-579B-A742-90A5-735A58D8A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8B1CDF-67DA-9949-A1AA-4B0C40265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199" y="0"/>
            <a:ext cx="8071944" cy="62993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B12265-A64C-BB43-B947-C4E9B27D82E3}"/>
              </a:ext>
            </a:extLst>
          </p:cNvPr>
          <p:cNvSpPr/>
          <p:nvPr/>
        </p:nvSpPr>
        <p:spPr>
          <a:xfrm>
            <a:off x="1524000" y="6199952"/>
            <a:ext cx="12289584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Pinto, Steinmacher, Dias and Gerosa, On the Challenges of Open-Sourcing Proprietary Software Projects, </a:t>
            </a:r>
            <a:r>
              <a:rPr lang="en-US" b="1" dirty="0"/>
              <a:t>Empirical Software Engineering, 2018</a:t>
            </a:r>
          </a:p>
        </p:txBody>
      </p:sp>
    </p:spTree>
    <p:extLst>
      <p:ext uri="{BB962C8B-B14F-4D97-AF65-F5344CB8AC3E}">
        <p14:creationId xmlns:p14="http://schemas.microsoft.com/office/powerpoint/2010/main" val="3070869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FA9B6-36C3-4BED-B170-44CE22321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26649-E5E4-480C-E015-1AC42B2C0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https://cdn-images-1.medium.com/max/1600/1*1fEH7rYdbsTCwNZm5z0etw.png">
            <a:extLst>
              <a:ext uri="{FF2B5EF4-FFF2-40B4-BE49-F238E27FC236}">
                <a16:creationId xmlns:a16="http://schemas.microsoft.com/office/drawing/2014/main" id="{2C2C7427-3E48-764C-A7AC-89FDC7A7D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602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010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422E85-A284-F64D-88A5-795B44941906}"/>
              </a:ext>
            </a:extLst>
          </p:cNvPr>
          <p:cNvSpPr txBox="1">
            <a:spLocks/>
          </p:cNvSpPr>
          <p:nvPr/>
        </p:nvSpPr>
        <p:spPr bwMode="auto">
          <a:xfrm>
            <a:off x="495302" y="1518801"/>
            <a:ext cx="6671617" cy="537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264"/>
              </a:buClr>
              <a:buFont typeface="Arial"/>
              <a:buChar char="•"/>
              <a:defRPr sz="2100" baseline="0">
                <a:solidFill>
                  <a:srgbClr val="003D7C"/>
                </a:solidFill>
                <a:latin typeface="Arial"/>
                <a:ea typeface="+mn-ea"/>
                <a:cs typeface="Arial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b="1" baseline="0">
                <a:solidFill>
                  <a:srgbClr val="0070C0"/>
                </a:solidFill>
                <a:latin typeface="Arial"/>
                <a:cs typeface="Arial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 i="0">
                <a:solidFill>
                  <a:srgbClr val="0070C0"/>
                </a:solidFill>
                <a:latin typeface="Arial"/>
                <a:cs typeface="Arial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baseline="0">
                <a:solidFill>
                  <a:srgbClr val="0070C0"/>
                </a:solidFill>
                <a:latin typeface="Arial"/>
                <a:cs typeface="Arial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70C0"/>
                </a:solidFill>
                <a:latin typeface="Arial"/>
                <a:cs typeface="Arial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kern="0" dirty="0"/>
              <a:t>OpenStack: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kern="0" dirty="0"/>
              <a:t>1.7M lines of code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kern="0" dirty="0"/>
              <a:t>19 programming languages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kern="0" dirty="0">
                <a:solidFill>
                  <a:schemeClr val="accent2">
                    <a:lumMod val="75000"/>
                  </a:schemeClr>
                </a:solidFill>
              </a:rPr>
              <a:t>17K </a:t>
            </a:r>
            <a:r>
              <a:rPr lang="en-US" kern="0" dirty="0"/>
              <a:t>community members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500" kern="0" dirty="0">
                <a:solidFill>
                  <a:schemeClr val="accent2">
                    <a:lumMod val="75000"/>
                  </a:schemeClr>
                </a:solidFill>
              </a:rPr>
              <a:t>5K+ </a:t>
            </a:r>
            <a:r>
              <a:rPr lang="en-US" kern="0" dirty="0"/>
              <a:t>code contributors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500" kern="0" dirty="0">
                <a:solidFill>
                  <a:schemeClr val="accent2">
                    <a:lumMod val="75000"/>
                  </a:schemeClr>
                </a:solidFill>
              </a:rPr>
              <a:t>38K</a:t>
            </a:r>
            <a:r>
              <a:rPr lang="en-US" kern="0" dirty="0"/>
              <a:t> e-mail messages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kern="0" dirty="0"/>
              <a:t>Mozilla Firefox: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500" kern="0" dirty="0">
                <a:solidFill>
                  <a:schemeClr val="accent2">
                    <a:lumMod val="75000"/>
                  </a:schemeClr>
                </a:solidFill>
              </a:rPr>
              <a:t>13.5M</a:t>
            </a:r>
            <a:r>
              <a:rPr lang="en-US" kern="0" dirty="0"/>
              <a:t> lines of code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500" kern="0" dirty="0">
                <a:solidFill>
                  <a:schemeClr val="accent2">
                    <a:lumMod val="75000"/>
                  </a:schemeClr>
                </a:solidFill>
              </a:rPr>
              <a:t>37</a:t>
            </a:r>
            <a:r>
              <a:rPr lang="en-US" kern="0" dirty="0"/>
              <a:t> programming languages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500" kern="0" dirty="0">
                <a:solidFill>
                  <a:schemeClr val="accent2">
                    <a:lumMod val="75000"/>
                  </a:schemeClr>
                </a:solidFill>
              </a:rPr>
              <a:t>4K+</a:t>
            </a:r>
            <a:r>
              <a:rPr lang="en-US" kern="0" dirty="0"/>
              <a:t> contributors (</a:t>
            </a:r>
            <a:r>
              <a:rPr lang="en-US" sz="2500" kern="0" dirty="0">
                <a:solidFill>
                  <a:schemeClr val="accent2">
                    <a:lumMod val="75000"/>
                  </a:schemeClr>
                </a:solidFill>
              </a:rPr>
              <a:t>1K+ </a:t>
            </a:r>
            <a:r>
              <a:rPr lang="en-US" kern="0" dirty="0"/>
              <a:t>in the last 12 months)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500" kern="0" dirty="0">
                <a:solidFill>
                  <a:schemeClr val="accent2">
                    <a:lumMod val="75000"/>
                  </a:schemeClr>
                </a:solidFill>
              </a:rPr>
              <a:t>4,231 </a:t>
            </a:r>
            <a:r>
              <a:rPr lang="en-US" kern="0" dirty="0"/>
              <a:t>years of effort (COCOMO model) - first commit in 2002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kern="0" dirty="0"/>
              <a:t>Swift: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kern="0" dirty="0"/>
              <a:t>445K lines of code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kern="0" dirty="0"/>
              <a:t>Over the past 12 months, </a:t>
            </a:r>
            <a:r>
              <a:rPr lang="en-US" sz="2500" kern="0" dirty="0">
                <a:solidFill>
                  <a:schemeClr val="accent2">
                    <a:lumMod val="75000"/>
                  </a:schemeClr>
                </a:solidFill>
              </a:rPr>
              <a:t>400+</a:t>
            </a:r>
            <a:r>
              <a:rPr lang="en-US" kern="0" dirty="0"/>
              <a:t> developers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endParaRPr lang="en-US" kern="0" dirty="0"/>
          </a:p>
          <a:p>
            <a:pPr lvl="1" fontAlgn="auto">
              <a:spcAft>
                <a:spcPts val="0"/>
              </a:spcAft>
              <a:buFont typeface="Arial"/>
              <a:buChar char="•"/>
              <a:defRPr/>
            </a:pPr>
            <a:endParaRPr lang="en-US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DB7D33-E60E-5D4A-BEA0-08AAC12B8317}"/>
              </a:ext>
            </a:extLst>
          </p:cNvPr>
          <p:cNvSpPr/>
          <p:nvPr/>
        </p:nvSpPr>
        <p:spPr>
          <a:xfrm>
            <a:off x="7352974" y="4791770"/>
            <a:ext cx="5381625" cy="27622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www.openhub.net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/p/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openstack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7F50A-70AD-EF45-80D8-FBFABF5C8C77}"/>
              </a:ext>
            </a:extLst>
          </p:cNvPr>
          <p:cNvSpPr/>
          <p:nvPr/>
        </p:nvSpPr>
        <p:spPr>
          <a:xfrm>
            <a:off x="7352974" y="496695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opensource.com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/business/14/6/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openstack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-numbers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www.openhub.net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/p/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apple_swift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234FBA0-3091-9B4D-8726-ECFAC963B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2974" y="1938211"/>
            <a:ext cx="3804745" cy="285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2D6093BF-A773-E642-893B-E165CC37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About Community!</a:t>
            </a:r>
          </a:p>
        </p:txBody>
      </p:sp>
    </p:spTree>
    <p:extLst>
      <p:ext uri="{BB962C8B-B14F-4D97-AF65-F5344CB8AC3E}">
        <p14:creationId xmlns:p14="http://schemas.microsoft.com/office/powerpoint/2010/main" val="4192812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8AEC3F-FA08-CC42-9452-7C2CC349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Open Source about?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680FE0-5EB7-3847-98FE-F4C7A404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1026" name="Picture 2" descr="Question Mark, Question, Response, Search Engine">
            <a:extLst>
              <a:ext uri="{FF2B5EF4-FFF2-40B4-BE49-F238E27FC236}">
                <a16:creationId xmlns:a16="http://schemas.microsoft.com/office/drawing/2014/main" id="{E7ADEEF9-326C-1B4B-B24A-AE3662D85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7" t="4981" r="32564" b="5641"/>
          <a:stretch/>
        </p:blipFill>
        <p:spPr bwMode="auto">
          <a:xfrm>
            <a:off x="8493150" y="1571521"/>
            <a:ext cx="2174851" cy="512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595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8AEC3F-FA08-CC42-9452-7C2CC349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Open Source about?</a:t>
            </a:r>
          </a:p>
          <a:p>
            <a:endParaRPr lang="en-US" dirty="0"/>
          </a:p>
          <a:p>
            <a:pPr lvl="1"/>
            <a:r>
              <a:rPr lang="en-US" dirty="0"/>
              <a:t>Price?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680FE0-5EB7-3847-98FE-F4C7A404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2" name="Picture 2" descr="Question Mark, Question, Response, Search Engine">
            <a:extLst>
              <a:ext uri="{FF2B5EF4-FFF2-40B4-BE49-F238E27FC236}">
                <a16:creationId xmlns:a16="http://schemas.microsoft.com/office/drawing/2014/main" id="{398394BB-4528-4D41-A7DB-C1571B582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7" t="4981" r="32564" b="5641"/>
          <a:stretch/>
        </p:blipFill>
        <p:spPr bwMode="auto">
          <a:xfrm>
            <a:off x="8493150" y="1571521"/>
            <a:ext cx="2174851" cy="512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665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8AEC3F-FA08-CC42-9452-7C2CC349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Open Source about?</a:t>
            </a:r>
          </a:p>
          <a:p>
            <a:endParaRPr lang="en-US" dirty="0"/>
          </a:p>
          <a:p>
            <a:pPr lvl="1"/>
            <a:r>
              <a:rPr lang="en-US" dirty="0"/>
              <a:t>Price?</a:t>
            </a:r>
          </a:p>
          <a:p>
            <a:endParaRPr lang="en-US" dirty="0"/>
          </a:p>
          <a:p>
            <a:pPr lvl="1"/>
            <a:r>
              <a:rPr lang="en-US" dirty="0"/>
              <a:t>License?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680FE0-5EB7-3847-98FE-F4C7A404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3" name="Picture 2" descr="Question Mark, Question, Response, Search Engine">
            <a:extLst>
              <a:ext uri="{FF2B5EF4-FFF2-40B4-BE49-F238E27FC236}">
                <a16:creationId xmlns:a16="http://schemas.microsoft.com/office/drawing/2014/main" id="{74064912-8D8C-D815-EEE6-E1026AA401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7" t="4981" r="32564" b="5641"/>
          <a:stretch/>
        </p:blipFill>
        <p:spPr bwMode="auto">
          <a:xfrm>
            <a:off x="8493150" y="1571521"/>
            <a:ext cx="2174851" cy="512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169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8AEC3F-FA08-CC42-9452-7C2CC349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Open Source about?</a:t>
            </a:r>
          </a:p>
          <a:p>
            <a:endParaRPr lang="en-US" dirty="0"/>
          </a:p>
          <a:p>
            <a:pPr lvl="1"/>
            <a:r>
              <a:rPr lang="en-US" dirty="0"/>
              <a:t>Price?</a:t>
            </a:r>
          </a:p>
          <a:p>
            <a:endParaRPr lang="en-US" dirty="0"/>
          </a:p>
          <a:p>
            <a:pPr lvl="1"/>
            <a:r>
              <a:rPr lang="en-US" dirty="0"/>
              <a:t>License?</a:t>
            </a:r>
          </a:p>
          <a:p>
            <a:endParaRPr lang="en-US" dirty="0"/>
          </a:p>
          <a:p>
            <a:pPr lvl="1"/>
            <a:r>
              <a:rPr lang="en-US" dirty="0"/>
              <a:t>Social Movement?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680FE0-5EB7-3847-98FE-F4C7A404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2" name="Picture 2" descr="Question Mark, Question, Response, Search Engine">
            <a:extLst>
              <a:ext uri="{FF2B5EF4-FFF2-40B4-BE49-F238E27FC236}">
                <a16:creationId xmlns:a16="http://schemas.microsoft.com/office/drawing/2014/main" id="{8CAD51A6-EBB0-0595-D398-F0030C8DE2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7" t="4981" r="32564" b="5641"/>
          <a:stretch/>
        </p:blipFill>
        <p:spPr bwMode="auto">
          <a:xfrm>
            <a:off x="8493150" y="1571521"/>
            <a:ext cx="2174851" cy="512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791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8AEC3F-FA08-CC42-9452-7C2CC349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Open Source about?</a:t>
            </a:r>
          </a:p>
          <a:p>
            <a:endParaRPr lang="en-US" dirty="0"/>
          </a:p>
          <a:p>
            <a:pPr lvl="1"/>
            <a:r>
              <a:rPr lang="en-US" dirty="0"/>
              <a:t>Price?</a:t>
            </a:r>
          </a:p>
          <a:p>
            <a:endParaRPr lang="en-US" dirty="0"/>
          </a:p>
          <a:p>
            <a:pPr lvl="1"/>
            <a:r>
              <a:rPr lang="en-US" dirty="0"/>
              <a:t>License?</a:t>
            </a:r>
          </a:p>
          <a:p>
            <a:endParaRPr lang="en-US" dirty="0"/>
          </a:p>
          <a:p>
            <a:pPr lvl="1"/>
            <a:r>
              <a:rPr lang="en-US" dirty="0"/>
              <a:t>Social Movement?</a:t>
            </a:r>
          </a:p>
          <a:p>
            <a:endParaRPr lang="en-US" dirty="0"/>
          </a:p>
          <a:p>
            <a:pPr lvl="1"/>
            <a:r>
              <a:rPr lang="en-US" dirty="0"/>
              <a:t>Hobby?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680FE0-5EB7-3847-98FE-F4C7A404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2" name="Picture 2" descr="Question Mark, Question, Response, Search Engine">
            <a:extLst>
              <a:ext uri="{FF2B5EF4-FFF2-40B4-BE49-F238E27FC236}">
                <a16:creationId xmlns:a16="http://schemas.microsoft.com/office/drawing/2014/main" id="{1E632602-F1C7-C13B-BE83-F06921A212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7" t="4981" r="32564" b="5641"/>
          <a:stretch/>
        </p:blipFill>
        <p:spPr bwMode="auto">
          <a:xfrm>
            <a:off x="8493150" y="1571521"/>
            <a:ext cx="2174851" cy="512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354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8AEC3F-FA08-CC42-9452-7C2CC349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Open Source about?</a:t>
            </a:r>
          </a:p>
          <a:p>
            <a:endParaRPr lang="en-US" dirty="0"/>
          </a:p>
          <a:p>
            <a:pPr lvl="1"/>
            <a:r>
              <a:rPr lang="en-US" dirty="0"/>
              <a:t>Price?</a:t>
            </a:r>
          </a:p>
          <a:p>
            <a:endParaRPr lang="en-US" dirty="0"/>
          </a:p>
          <a:p>
            <a:pPr lvl="1"/>
            <a:r>
              <a:rPr lang="en-US" dirty="0"/>
              <a:t>License?</a:t>
            </a:r>
          </a:p>
          <a:p>
            <a:endParaRPr lang="en-US" dirty="0"/>
          </a:p>
          <a:p>
            <a:pPr lvl="1"/>
            <a:r>
              <a:rPr lang="en-US" dirty="0"/>
              <a:t>Social Movement?</a:t>
            </a:r>
          </a:p>
          <a:p>
            <a:endParaRPr lang="en-US" dirty="0"/>
          </a:p>
          <a:p>
            <a:pPr lvl="1"/>
            <a:r>
              <a:rPr lang="en-US" dirty="0"/>
              <a:t>Hobby?</a:t>
            </a:r>
          </a:p>
          <a:p>
            <a:endParaRPr lang="en-US" dirty="0"/>
          </a:p>
          <a:p>
            <a:pPr lvl="1"/>
            <a:r>
              <a:rPr lang="en-US" dirty="0"/>
              <a:t>Market trend?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680FE0-5EB7-3847-98FE-F4C7A404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2" name="Picture 2" descr="Question Mark, Question, Response, Search Engine">
            <a:extLst>
              <a:ext uri="{FF2B5EF4-FFF2-40B4-BE49-F238E27FC236}">
                <a16:creationId xmlns:a16="http://schemas.microsoft.com/office/drawing/2014/main" id="{09CBD4AC-820D-7973-49F8-3561E8B1F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7" t="4981" r="32564" b="5641"/>
          <a:stretch/>
        </p:blipFill>
        <p:spPr bwMode="auto">
          <a:xfrm>
            <a:off x="8493150" y="1571521"/>
            <a:ext cx="2174851" cy="512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325255"/>
      </p:ext>
    </p:extLst>
  </p:cSld>
  <p:clrMapOvr>
    <a:masterClrMapping/>
  </p:clrMapOvr>
</p:sld>
</file>

<file path=ppt/theme/theme1.xml><?xml version="1.0" encoding="utf-8"?>
<a:theme xmlns:a="http://schemas.openxmlformats.org/drawingml/2006/main" name="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Custom 1">
      <a:dk1>
        <a:srgbClr val="003366"/>
      </a:dk1>
      <a:lt1>
        <a:sysClr val="window" lastClr="FFFFFF"/>
      </a:lt1>
      <a:dk2>
        <a:srgbClr val="B1541D"/>
      </a:dk2>
      <a:lt2>
        <a:srgbClr val="C3B8B2"/>
      </a:lt2>
      <a:accent1>
        <a:srgbClr val="F47722"/>
      </a:accent1>
      <a:accent2>
        <a:srgbClr val="FBB040"/>
      </a:accent2>
      <a:accent3>
        <a:srgbClr val="0066B3"/>
      </a:accent3>
      <a:accent4>
        <a:srgbClr val="009DDC"/>
      </a:accent4>
      <a:accent5>
        <a:srgbClr val="00ACA5"/>
      </a:accent5>
      <a:accent6>
        <a:srgbClr val="FFD200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AU FCB Template" id="{B1209E5C-EC2F-4AA8-9123-312E89791AB0}" vid="{D287FF1B-2816-4E45-BFFC-304493C9BE4E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6224</TotalTime>
  <Words>831</Words>
  <Application>Microsoft Macintosh PowerPoint</Application>
  <PresentationFormat>Widescreen</PresentationFormat>
  <Paragraphs>221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Arial Hebrew Scholar</vt:lpstr>
      <vt:lpstr>Arial MT Black</vt:lpstr>
      <vt:lpstr>Calibri</vt:lpstr>
      <vt:lpstr>Rial</vt:lpstr>
      <vt:lpstr>Times</vt:lpstr>
      <vt:lpstr>Dark-Blue-Vertical-PPT-Template</vt:lpstr>
      <vt:lpstr>1_Dark-Blue-Vertical-PPT-Template</vt:lpstr>
      <vt:lpstr>1_Office Theme</vt:lpstr>
      <vt:lpstr>CS499 - Open Source software development</vt:lpstr>
      <vt:lpstr>PowerPoint Presentation</vt:lpstr>
      <vt:lpstr>PowerPoint Presentation</vt:lpstr>
      <vt:lpstr>Questions</vt:lpstr>
      <vt:lpstr>Questions</vt:lpstr>
      <vt:lpstr>Questions</vt:lpstr>
      <vt:lpstr>Questions</vt:lpstr>
      <vt:lpstr>Questions</vt:lpstr>
      <vt:lpstr>Questions</vt:lpstr>
      <vt:lpstr>PowerPoint Presentation</vt:lpstr>
      <vt:lpstr>More Questions</vt:lpstr>
      <vt:lpstr>So…</vt:lpstr>
      <vt:lpstr>A little bit of history</vt:lpstr>
      <vt:lpstr>Pre-historic… </vt:lpstr>
      <vt:lpstr>And the History… </vt:lpstr>
      <vt:lpstr>And the History… </vt:lpstr>
      <vt:lpstr>And the History… </vt:lpstr>
      <vt:lpstr>And the History… </vt:lpstr>
      <vt:lpstr>And the History… </vt:lpstr>
      <vt:lpstr>Why???</vt:lpstr>
      <vt:lpstr>Why Open Source?</vt:lpstr>
      <vt:lpstr>Why Open Source?</vt:lpstr>
      <vt:lpstr>“Problems”</vt:lpstr>
      <vt:lpstr>Final facts</vt:lpstr>
      <vt:lpstr>And… Open source leads the way</vt:lpstr>
      <vt:lpstr>Why are companies joining OSS?</vt:lpstr>
      <vt:lpstr>PowerPoint Presentation</vt:lpstr>
      <vt:lpstr>Leveraging the Crowd</vt:lpstr>
      <vt:lpstr>PowerPoint Presentation</vt:lpstr>
      <vt:lpstr>All About Community!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New leader orientation!</dc:title>
  <dc:creator>Cassandra Anderson</dc:creator>
  <cp:lastModifiedBy>Igor Steinmacher</cp:lastModifiedBy>
  <cp:revision>291</cp:revision>
  <cp:lastPrinted>2018-08-27T03:34:43Z</cp:lastPrinted>
  <dcterms:created xsi:type="dcterms:W3CDTF">2014-02-19T16:49:03Z</dcterms:created>
  <dcterms:modified xsi:type="dcterms:W3CDTF">2023-01-16T21:55:49Z</dcterms:modified>
</cp:coreProperties>
</file>